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58" r:id="rId4"/>
    <p:sldId id="259" r:id="rId5"/>
    <p:sldId id="261" r:id="rId6"/>
    <p:sldId id="263" r:id="rId7"/>
    <p:sldId id="262"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 dt="2021-05-11T08:17:18.055"/>
    <p1510:client id="{3798C69F-B032-0000-9060-5C333E995F31}" v="3231" dt="2021-05-10T19:31:33.280"/>
    <p1510:client id="{56C20C22-B548-2C0F-146B-CCCF3436453B}" v="2336" dt="2021-05-11T12:20:33.576"/>
    <p1510:client id="{8820A863-E2D6-4F99-9B80-17E59A0C4A8D}" v="14" dt="2021-05-11T03:51:19.307"/>
    <p1510:client id="{C1D2C69F-E037-0000-A529-A32A2CB323D9}" v="296" dt="2021-05-11T10:46:49.238"/>
    <p1510:client id="{D5D8C69F-50A1-0000-7F33-783D95CA98B1}" v="18" dt="2021-05-11T12:27:59.571"/>
    <p1510:client id="{F08A5244-AC96-4980-B228-B5F03FD05332}" v="26" dt="2021-05-10T07:28:23.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9:01:32.50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1T12:27:14.90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5/11/2021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98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0533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4483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584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221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989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36068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905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3807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8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5/11/2021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75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5/11/2021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5850686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customXml" Target="../ink/ink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4E16257-F33A-4177-BDD6-360C459D5B78}"/>
              </a:ext>
            </a:extLst>
          </p:cNvPr>
          <p:cNvPicPr>
            <a:picLocks noChangeAspect="1"/>
          </p:cNvPicPr>
          <p:nvPr/>
        </p:nvPicPr>
        <p:blipFill rotWithShape="1">
          <a:blip r:embed="rId2">
            <a:alphaModFix amt="50000"/>
          </a:blip>
          <a:srcRect t="16641" r="-1" b="17552"/>
          <a:stretch/>
        </p:blipFill>
        <p:spPr>
          <a:xfrm>
            <a:off x="20" y="10"/>
            <a:ext cx="12188930" cy="6857990"/>
          </a:xfrm>
          <a:prstGeom prst="rect">
            <a:avLst/>
          </a:prstGeom>
        </p:spPr>
      </p:pic>
      <p:sp>
        <p:nvSpPr>
          <p:cNvPr id="2" name="Title 1"/>
          <p:cNvSpPr>
            <a:spLocks noGrp="1"/>
          </p:cNvSpPr>
          <p:nvPr>
            <p:ph type="ctrTitle"/>
          </p:nvPr>
        </p:nvSpPr>
        <p:spPr>
          <a:xfrm>
            <a:off x="1527048" y="1124712"/>
            <a:ext cx="9144000" cy="3063240"/>
          </a:xfrm>
        </p:spPr>
        <p:txBody>
          <a:bodyPr vert="horz" lIns="91440" tIns="45720" rIns="91440" bIns="45720" rtlCol="0">
            <a:normAutofit/>
          </a:bodyPr>
          <a:lstStyle/>
          <a:p>
            <a:pPr algn="ctr"/>
            <a:r>
              <a:rPr lang="en-US" dirty="0">
                <a:latin typeface="Vijaya"/>
                <a:cs typeface="Calibri Light"/>
              </a:rPr>
              <a:t>4i InNDrone</a:t>
            </a:r>
            <a:endParaRPr lang="en-US" dirty="0">
              <a:latin typeface="Vijaya"/>
            </a:endParaRPr>
          </a:p>
        </p:txBody>
      </p:sp>
      <p:sp>
        <p:nvSpPr>
          <p:cNvPr id="34"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23EBEA-2D95-4426-88C1-7C7E714EDA25}"/>
              </a:ext>
            </a:extLst>
          </p:cNvPr>
          <p:cNvSpPr txBox="1"/>
          <p:nvPr/>
        </p:nvSpPr>
        <p:spPr>
          <a:xfrm>
            <a:off x="890338" y="640080"/>
            <a:ext cx="3734014" cy="356616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8000">
                <a:latin typeface="+mj-lt"/>
                <a:ea typeface="+mj-ea"/>
                <a:cs typeface="+mj-cs"/>
              </a:rPr>
              <a:t>PATH PLANNING</a:t>
            </a:r>
          </a:p>
        </p:txBody>
      </p:sp>
      <p:sp>
        <p:nvSpPr>
          <p:cNvPr id="2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40C4D7"/>
          </a:solidFill>
          <a:ln w="38100" cap="rnd">
            <a:solidFill>
              <a:srgbClr val="40C4D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avigational compass on a blue background">
            <a:extLst>
              <a:ext uri="{FF2B5EF4-FFF2-40B4-BE49-F238E27FC236}">
                <a16:creationId xmlns:a16="http://schemas.microsoft.com/office/drawing/2014/main" id="{06B18C8D-438F-4CCB-8704-E0B3080D1CA2}"/>
              </a:ext>
            </a:extLst>
          </p:cNvPr>
          <p:cNvPicPr>
            <a:picLocks noChangeAspect="1"/>
          </p:cNvPicPr>
          <p:nvPr/>
        </p:nvPicPr>
        <p:blipFill rotWithShape="1">
          <a:blip r:embed="rId2"/>
          <a:srcRect l="3104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8978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dark, light, lit&#10;&#10;Description automatically generated">
            <a:extLst>
              <a:ext uri="{FF2B5EF4-FFF2-40B4-BE49-F238E27FC236}">
                <a16:creationId xmlns:a16="http://schemas.microsoft.com/office/drawing/2014/main" id="{41313A73-0C44-4EC1-BA8B-785FFABD26EA}"/>
              </a:ext>
            </a:extLst>
          </p:cNvPr>
          <p:cNvPicPr>
            <a:picLocks noChangeAspect="1"/>
          </p:cNvPicPr>
          <p:nvPr/>
        </p:nvPicPr>
        <p:blipFill rotWithShape="1">
          <a:blip r:embed="rId2">
            <a:alphaModFix amt="40000"/>
          </a:blip>
          <a:srcRect l="889" r="-1" b="-1"/>
          <a:stretch/>
        </p:blipFill>
        <p:spPr>
          <a:xfrm>
            <a:off x="20" y="10"/>
            <a:ext cx="12191979" cy="6857990"/>
          </a:xfrm>
          <a:prstGeom prst="rect">
            <a:avLst/>
          </a:prstGeom>
        </p:spPr>
      </p:pic>
      <p:sp>
        <p:nvSpPr>
          <p:cNvPr id="18"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DA8B1D-9D95-4BB4-86A2-BA2907E284A7}"/>
              </a:ext>
            </a:extLst>
          </p:cNvPr>
          <p:cNvSpPr txBox="1"/>
          <p:nvPr/>
        </p:nvSpPr>
        <p:spPr>
          <a:xfrm>
            <a:off x="838200" y="1868748"/>
            <a:ext cx="10515600" cy="473012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3200" dirty="0"/>
              <a:t>While performing SLAM, it just maps the local environment around that position and localize in it, but after that we need to move to other point for mapping.</a:t>
            </a:r>
          </a:p>
          <a:p>
            <a:pPr indent="-228600">
              <a:lnSpc>
                <a:spcPct val="110000"/>
              </a:lnSpc>
              <a:spcAft>
                <a:spcPts val="600"/>
              </a:spcAft>
              <a:buFont typeface="Arial" panose="020B0604020202020204" pitchFamily="34" charset="0"/>
              <a:buChar char="•"/>
            </a:pPr>
            <a:r>
              <a:rPr lang="en-US" sz="3200" dirty="0"/>
              <a:t>To move like that we need to plan the path effectively from the current map we had and move along in it so that new parts of map are being mapped from points that is going along in its path planned.</a:t>
            </a:r>
          </a:p>
          <a:p>
            <a:pPr indent="-228600">
              <a:lnSpc>
                <a:spcPct val="110000"/>
              </a:lnSpc>
              <a:spcAft>
                <a:spcPts val="600"/>
              </a:spcAft>
              <a:buFont typeface="Arial" panose="020B0604020202020204" pitchFamily="34" charset="0"/>
              <a:buChar char="•"/>
            </a:pPr>
            <a:r>
              <a:rPr lang="en-US" sz="3200" dirty="0"/>
              <a:t>From this new map, we got extra data, eventually our path updates from time goes on.</a:t>
            </a:r>
          </a:p>
          <a:p>
            <a:pPr indent="-228600">
              <a:lnSpc>
                <a:spcPct val="110000"/>
              </a:lnSpc>
              <a:spcAft>
                <a:spcPts val="600"/>
              </a:spcAft>
              <a:buFont typeface="Arial" panose="020B0604020202020204" pitchFamily="34" charset="0"/>
              <a:buChar char="•"/>
            </a:pPr>
            <a:r>
              <a:rPr lang="en-US" sz="3200" dirty="0"/>
              <a:t>After full map is made, sometimes it also need to move from one position to other position in that environment. For that we need to plan path accordingly so that it takes very less time to reach the destination.</a:t>
            </a:r>
          </a:p>
        </p:txBody>
      </p:sp>
    </p:spTree>
    <p:extLst>
      <p:ext uri="{BB962C8B-B14F-4D97-AF65-F5344CB8AC3E}">
        <p14:creationId xmlns:p14="http://schemas.microsoft.com/office/powerpoint/2010/main" val="81317479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edge maze">
            <a:extLst>
              <a:ext uri="{FF2B5EF4-FFF2-40B4-BE49-F238E27FC236}">
                <a16:creationId xmlns:a16="http://schemas.microsoft.com/office/drawing/2014/main" id="{3D49140A-5F60-4B0B-A3B2-A738CC3CF16B}"/>
              </a:ext>
            </a:extLst>
          </p:cNvPr>
          <p:cNvPicPr>
            <a:picLocks noChangeAspect="1"/>
          </p:cNvPicPr>
          <p:nvPr/>
        </p:nvPicPr>
        <p:blipFill rotWithShape="1">
          <a:blip r:embed="rId2"/>
          <a:srcRect t="7702" b="7711"/>
          <a:stretch/>
        </p:blipFill>
        <p:spPr>
          <a:xfrm>
            <a:off x="20" y="10"/>
            <a:ext cx="12191980" cy="6857990"/>
          </a:xfrm>
          <a:prstGeom prst="rect">
            <a:avLst/>
          </a:prstGeom>
        </p:spPr>
      </p:pic>
      <p:sp>
        <p:nvSpPr>
          <p:cNvPr id="16" name="Rectangle 2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3314505-28DB-40AD-B9D0-4A0522BE72A8}"/>
              </a:ext>
            </a:extLst>
          </p:cNvPr>
          <p:cNvSpPr txBox="1"/>
          <p:nvPr/>
        </p:nvSpPr>
        <p:spPr>
          <a:xfrm>
            <a:off x="477981" y="1122362"/>
            <a:ext cx="4023360" cy="280221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400">
                <a:solidFill>
                  <a:schemeClr val="bg1"/>
                </a:solidFill>
                <a:latin typeface="+mj-lt"/>
                <a:ea typeface="+mj-ea"/>
                <a:cs typeface="+mj-cs"/>
              </a:rPr>
              <a:t>Obstacle Avoidance</a:t>
            </a:r>
          </a:p>
        </p:txBody>
      </p:sp>
    </p:spTree>
    <p:extLst>
      <p:ext uri="{BB962C8B-B14F-4D97-AF65-F5344CB8AC3E}">
        <p14:creationId xmlns:p14="http://schemas.microsoft.com/office/powerpoint/2010/main" val="277684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sky, outdoor&#10;&#10;Description automatically generated">
            <a:extLst>
              <a:ext uri="{FF2B5EF4-FFF2-40B4-BE49-F238E27FC236}">
                <a16:creationId xmlns:a16="http://schemas.microsoft.com/office/drawing/2014/main" id="{5520A318-4D3A-4049-B591-F756AD15EB04}"/>
              </a:ext>
            </a:extLst>
          </p:cNvPr>
          <p:cNvPicPr>
            <a:picLocks noChangeAspect="1"/>
          </p:cNvPicPr>
          <p:nvPr/>
        </p:nvPicPr>
        <p:blipFill rotWithShape="1">
          <a:blip r:embed="rId2">
            <a:alphaModFix amt="40000"/>
          </a:blip>
          <a:srcRect t="20652" b="9904"/>
          <a:stretch/>
        </p:blipFill>
        <p:spPr>
          <a:xfrm>
            <a:off x="20" y="8888"/>
            <a:ext cx="12191979" cy="6857990"/>
          </a:xfrm>
          <a:prstGeom prst="rect">
            <a:avLst/>
          </a:prstGeom>
        </p:spPr>
      </p:pic>
      <p:sp>
        <p:nvSpPr>
          <p:cNvPr id="7"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8C9788-F439-485B-91DF-FBE7DAC861DE}"/>
              </a:ext>
            </a:extLst>
          </p:cNvPr>
          <p:cNvSpPr txBox="1"/>
          <p:nvPr/>
        </p:nvSpPr>
        <p:spPr>
          <a:xfrm>
            <a:off x="838200" y="2004446"/>
            <a:ext cx="10515600" cy="417689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indent="-228600">
              <a:lnSpc>
                <a:spcPct val="110000"/>
              </a:lnSpc>
              <a:spcAft>
                <a:spcPts val="600"/>
              </a:spcAft>
              <a:buFont typeface="Arial" panose="020B0604020202020204" pitchFamily="34" charset="0"/>
              <a:buChar char="•"/>
            </a:pPr>
            <a:r>
              <a:rPr lang="en-US" sz="3000" dirty="0"/>
              <a:t>We aware of fact that localization is a very challenging task, sometimes even we use AMCL, our location will miss guided.</a:t>
            </a:r>
          </a:p>
          <a:p>
            <a:pPr indent="-228600">
              <a:lnSpc>
                <a:spcPct val="110000"/>
              </a:lnSpc>
              <a:spcAft>
                <a:spcPts val="600"/>
              </a:spcAft>
              <a:buFont typeface="Arial" panose="020B0604020202020204" pitchFamily="34" charset="0"/>
              <a:buChar char="•"/>
            </a:pPr>
            <a:r>
              <a:rPr lang="en-US" sz="3000" dirty="0"/>
              <a:t>we don't know when the location of our drone get lost of its track, even it </a:t>
            </a:r>
            <a:r>
              <a:rPr lang="en-US" sz="3000" dirty="0" err="1"/>
              <a:t>losts</a:t>
            </a:r>
            <a:r>
              <a:rPr lang="en-US" sz="3000" dirty="0"/>
              <a:t>, it take some time to get in track.</a:t>
            </a:r>
          </a:p>
          <a:p>
            <a:pPr>
              <a:lnSpc>
                <a:spcPct val="110000"/>
              </a:lnSpc>
              <a:spcAft>
                <a:spcPts val="600"/>
              </a:spcAft>
            </a:pPr>
            <a:r>
              <a:rPr lang="en-US" sz="3000" dirty="0"/>
              <a:t>    or sometimes some new obstacle may appear after the mapping is done.</a:t>
            </a:r>
          </a:p>
          <a:p>
            <a:pPr indent="-228600">
              <a:lnSpc>
                <a:spcPct val="110000"/>
              </a:lnSpc>
              <a:spcAft>
                <a:spcPts val="600"/>
              </a:spcAft>
              <a:buFont typeface="Arial" panose="020B0604020202020204" pitchFamily="34" charset="0"/>
              <a:buChar char="•"/>
            </a:pPr>
            <a:r>
              <a:rPr lang="en-US" sz="3000" dirty="0"/>
              <a:t>So, when this kind of things happen, our drone need to aware that the present obstacles in its near vicinity of its path by current data fed from depth camera and need to avoid collisions with it and update the map itself.</a:t>
            </a:r>
          </a:p>
          <a:p>
            <a:pPr indent="-228600">
              <a:lnSpc>
                <a:spcPct val="110000"/>
              </a:lnSpc>
              <a:spcAft>
                <a:spcPts val="600"/>
              </a:spcAft>
              <a:buFont typeface="Arial" panose="020B0604020202020204" pitchFamily="34" charset="0"/>
              <a:buChar char="•"/>
            </a:pPr>
            <a:r>
              <a:rPr lang="en-US" sz="3000" dirty="0"/>
              <a:t>Obstacle avoidance is one of greatest challenge we need to face while doing things in real world with drone.</a:t>
            </a:r>
          </a:p>
        </p:txBody>
      </p:sp>
    </p:spTree>
    <p:extLst>
      <p:ext uri="{BB962C8B-B14F-4D97-AF65-F5344CB8AC3E}">
        <p14:creationId xmlns:p14="http://schemas.microsoft.com/office/powerpoint/2010/main" val="283662919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5C939C-8AAD-4C04-9F59-BC56B20D6D8A}"/>
              </a:ext>
            </a:extLst>
          </p:cNvPr>
          <p:cNvSpPr txBox="1"/>
          <p:nvPr/>
        </p:nvSpPr>
        <p:spPr>
          <a:xfrm>
            <a:off x="6739128" y="2664886"/>
            <a:ext cx="4818888" cy="35507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buFont typeface="Arial" panose="020B0604020202020204" pitchFamily="34" charset="0"/>
              <a:buChar char="•"/>
            </a:pPr>
            <a:r>
              <a:rPr lang="en-US" sz="2400" dirty="0"/>
              <a:t>Here we are dealing with so many complex operations like 3d mapping, localization, instantaneous path planning, obstacle avoidance and many more.</a:t>
            </a:r>
          </a:p>
          <a:p>
            <a:pPr indent="-228600">
              <a:lnSpc>
                <a:spcPct val="110000"/>
              </a:lnSpc>
              <a:spcAft>
                <a:spcPts val="600"/>
              </a:spcAft>
              <a:buFont typeface="Arial" panose="020B0604020202020204" pitchFamily="34" charset="0"/>
              <a:buChar char="•"/>
            </a:pPr>
            <a:r>
              <a:rPr lang="en-US" sz="2400" dirty="0"/>
              <a:t>  To perform these tasks, it needs many sensors and onboard computer. To simplify our task by integrating all the sensor data and doing work accordingly, we are using ROS (Robotic Operating System), since it contains prebuilt packages which we can build upon to achieve the task.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Picture 4">
            <a:extLst>
              <a:ext uri="{FF2B5EF4-FFF2-40B4-BE49-F238E27FC236}">
                <a16:creationId xmlns:a16="http://schemas.microsoft.com/office/drawing/2014/main" id="{820ABFE2-62DB-492C-A1FF-6A1311760384}"/>
              </a:ext>
            </a:extLst>
          </p:cNvPr>
          <p:cNvPicPr>
            <a:picLocks noChangeAspect="1"/>
          </p:cNvPicPr>
          <p:nvPr/>
        </p:nvPicPr>
        <p:blipFill>
          <a:blip r:embed="rId4"/>
          <a:stretch>
            <a:fillRect/>
          </a:stretch>
        </p:blipFill>
        <p:spPr>
          <a:xfrm>
            <a:off x="630936" y="2473681"/>
            <a:ext cx="5458968" cy="1910638"/>
          </a:xfrm>
          <a:prstGeom prst="rect">
            <a:avLst/>
          </a:prstGeom>
        </p:spPr>
      </p:pic>
      <p:sp>
        <p:nvSpPr>
          <p:cNvPr id="5" name="TextBox 4">
            <a:extLst>
              <a:ext uri="{FF2B5EF4-FFF2-40B4-BE49-F238E27FC236}">
                <a16:creationId xmlns:a16="http://schemas.microsoft.com/office/drawing/2014/main" id="{0F20EF25-2A99-451B-A7F7-FC620834118A}"/>
              </a:ext>
            </a:extLst>
          </p:cNvPr>
          <p:cNvSpPr txBox="1"/>
          <p:nvPr/>
        </p:nvSpPr>
        <p:spPr>
          <a:xfrm>
            <a:off x="8294318" y="1081414"/>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dirty="0"/>
              <a:t>ROS</a:t>
            </a:r>
          </a:p>
        </p:txBody>
      </p:sp>
    </p:spTree>
    <p:extLst>
      <p:ext uri="{BB962C8B-B14F-4D97-AF65-F5344CB8AC3E}">
        <p14:creationId xmlns:p14="http://schemas.microsoft.com/office/powerpoint/2010/main" val="392353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79FD50-45D2-479A-BE4A-189C85FE71E5}"/>
              </a:ext>
            </a:extLst>
          </p:cNvPr>
          <p:cNvSpPr txBox="1"/>
          <p:nvPr/>
        </p:nvSpPr>
        <p:spPr>
          <a:xfrm>
            <a:off x="4404804" y="2644170"/>
            <a:ext cx="3382392" cy="1569660"/>
          </a:xfrm>
          <a:prstGeom prst="rect">
            <a:avLst/>
          </a:prstGeom>
          <a:noFill/>
        </p:spPr>
        <p:txBody>
          <a:bodyPr wrap="square" rtlCol="0">
            <a:spAutoFit/>
          </a:bodyPr>
          <a:lstStyle/>
          <a:p>
            <a:r>
              <a:rPr lang="en-US" sz="9600" dirty="0"/>
              <a:t>THANK YOU</a:t>
            </a:r>
            <a:endParaRPr lang="en-IN" sz="9600" dirty="0"/>
          </a:p>
        </p:txBody>
      </p:sp>
    </p:spTree>
    <p:extLst>
      <p:ext uri="{BB962C8B-B14F-4D97-AF65-F5344CB8AC3E}">
        <p14:creationId xmlns:p14="http://schemas.microsoft.com/office/powerpoint/2010/main" val="280906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oy&#10;&#10;Description automatically generated">
            <a:extLst>
              <a:ext uri="{FF2B5EF4-FFF2-40B4-BE49-F238E27FC236}">
                <a16:creationId xmlns:a16="http://schemas.microsoft.com/office/drawing/2014/main" id="{67711145-B047-487F-8DD0-D38C908B589C}"/>
              </a:ext>
            </a:extLst>
          </p:cNvPr>
          <p:cNvPicPr>
            <a:picLocks noChangeAspect="1"/>
          </p:cNvPicPr>
          <p:nvPr/>
        </p:nvPicPr>
        <p:blipFill rotWithShape="1">
          <a:blip r:embed="rId2">
            <a:alphaModFix amt="40000"/>
          </a:blip>
          <a:srcRect t="11497" b="3917"/>
          <a:stretch/>
        </p:blipFill>
        <p:spPr>
          <a:xfrm>
            <a:off x="20" y="10"/>
            <a:ext cx="12191979" cy="6857990"/>
          </a:xfrm>
          <a:prstGeom prst="rect">
            <a:avLst/>
          </a:prstGeom>
        </p:spPr>
      </p:pic>
      <p:sp>
        <p:nvSpPr>
          <p:cNvPr id="1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42A63B-ADE0-4EC8-BAEA-4A8EAA584AFE}"/>
              </a:ext>
            </a:extLst>
          </p:cNvPr>
          <p:cNvSpPr txBox="1"/>
          <p:nvPr/>
        </p:nvSpPr>
        <p:spPr>
          <a:xfrm>
            <a:off x="838200" y="2004446"/>
            <a:ext cx="10515600" cy="417689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3200" dirty="0"/>
              <a:t>It is very hard to inspect areas where hazardous situations like fire accidents, earthquakes takes place. In that cases inspecting areas by humans directly is very dangerous.</a:t>
            </a:r>
          </a:p>
          <a:p>
            <a:pPr indent="-228600">
              <a:lnSpc>
                <a:spcPct val="110000"/>
              </a:lnSpc>
              <a:spcAft>
                <a:spcPts val="600"/>
              </a:spcAft>
              <a:buFont typeface="Arial" panose="020B0604020202020204" pitchFamily="34" charset="0"/>
              <a:buChar char="•"/>
            </a:pPr>
            <a:r>
              <a:rPr lang="en-US" sz="3200" dirty="0"/>
              <a:t>At that kind of situations, using drones are very helpful and reduce danger.</a:t>
            </a:r>
          </a:p>
          <a:p>
            <a:pPr indent="-228600">
              <a:lnSpc>
                <a:spcPct val="110000"/>
              </a:lnSpc>
              <a:spcAft>
                <a:spcPts val="600"/>
              </a:spcAft>
              <a:buFont typeface="Arial" panose="020B0604020202020204" pitchFamily="34" charset="0"/>
              <a:buChar char="•"/>
            </a:pPr>
            <a:r>
              <a:rPr lang="en-US" sz="3200" dirty="0"/>
              <a:t>Since the area where drones are inspecting is unknown, so we do not know where obstacles are present. So, our drone must have power to sense the obstacle near its vicinity and made path accordingly.  So, it need to respond quickly, for that our drone must be autonomous.</a:t>
            </a:r>
          </a:p>
          <a:p>
            <a:pPr indent="-228600">
              <a:lnSpc>
                <a:spcPct val="11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3955062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gun&#10;&#10;Description automatically generated">
            <a:extLst>
              <a:ext uri="{FF2B5EF4-FFF2-40B4-BE49-F238E27FC236}">
                <a16:creationId xmlns:a16="http://schemas.microsoft.com/office/drawing/2014/main" id="{023C3232-226D-45C4-8C44-3E0E2707EC6E}"/>
              </a:ext>
            </a:extLst>
          </p:cNvPr>
          <p:cNvPicPr>
            <a:picLocks noChangeAspect="1"/>
          </p:cNvPicPr>
          <p:nvPr/>
        </p:nvPicPr>
        <p:blipFill rotWithShape="1">
          <a:blip r:embed="rId2">
            <a:alphaModFix amt="40000"/>
          </a:blip>
          <a:srcRect t="4613" b="11117"/>
          <a:stretch/>
        </p:blipFill>
        <p:spPr>
          <a:xfrm>
            <a:off x="21" y="-8868"/>
            <a:ext cx="12191979" cy="6857990"/>
          </a:xfrm>
          <a:prstGeom prst="rect">
            <a:avLst/>
          </a:prstGeom>
        </p:spPr>
      </p:pic>
      <p:sp>
        <p:nvSpPr>
          <p:cNvPr id="16"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7A8958-32EE-46A5-B2DD-B2BC34733767}"/>
              </a:ext>
            </a:extLst>
          </p:cNvPr>
          <p:cNvSpPr txBox="1"/>
          <p:nvPr/>
        </p:nvSpPr>
        <p:spPr>
          <a:xfrm>
            <a:off x="876300" y="2099696"/>
            <a:ext cx="10515600" cy="41768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endParaRPr lang="en-US" sz="2400" dirty="0"/>
          </a:p>
          <a:p>
            <a:pPr indent="-228600">
              <a:lnSpc>
                <a:spcPct val="110000"/>
              </a:lnSpc>
              <a:spcAft>
                <a:spcPts val="600"/>
              </a:spcAft>
              <a:buFont typeface="Arial" panose="020B0604020202020204" pitchFamily="34" charset="0"/>
              <a:buChar char="•"/>
            </a:pPr>
            <a:r>
              <a:rPr lang="en-US" sz="3600" dirty="0">
                <a:ea typeface="+mn-lt"/>
                <a:cs typeface="+mn-lt"/>
              </a:rPr>
              <a:t>To fly autonomously, drones need to know their position in the environment, and hence need GPS. But in closed indoor environments finding GPS is very hard. In such cases, navigation of UAV is not possible.</a:t>
            </a:r>
            <a:endParaRPr lang="en-US" sz="3600" dirty="0"/>
          </a:p>
          <a:p>
            <a:pPr indent="-228600">
              <a:lnSpc>
                <a:spcPct val="110000"/>
              </a:lnSpc>
              <a:spcAft>
                <a:spcPts val="600"/>
              </a:spcAft>
              <a:buFont typeface="Arial" panose="020B0604020202020204" pitchFamily="34" charset="0"/>
              <a:buChar char="•"/>
            </a:pPr>
            <a:r>
              <a:rPr lang="en-US" sz="3600" dirty="0"/>
              <a:t>We need to make drones where it also has an ability to navigate in indoor environments without using GPS</a:t>
            </a:r>
            <a:r>
              <a:rPr lang="en-US" dirty="0"/>
              <a:t>.</a:t>
            </a:r>
          </a:p>
        </p:txBody>
      </p:sp>
    </p:spTree>
    <p:extLst>
      <p:ext uri="{BB962C8B-B14F-4D97-AF65-F5344CB8AC3E}">
        <p14:creationId xmlns:p14="http://schemas.microsoft.com/office/powerpoint/2010/main" val="9504243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BF4F41"/>
          </a:solidFill>
          <a:ln w="38100" cap="rnd">
            <a:solidFill>
              <a:srgbClr val="BF4F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07149D-D3DA-41B9-803F-F6D55BBF7D23}"/>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2400" dirty="0"/>
              <a:t> 4i InNDrone is a completely autonomous drone which can navigate itself in indoor environment without using GPS.</a:t>
            </a:r>
          </a:p>
          <a:p>
            <a:pPr indent="-228600">
              <a:lnSpc>
                <a:spcPct val="110000"/>
              </a:lnSpc>
              <a:spcAft>
                <a:spcPts val="600"/>
              </a:spcAft>
              <a:buFont typeface="Arial" panose="020B0604020202020204" pitchFamily="34" charset="0"/>
              <a:buChar char="•"/>
            </a:pPr>
            <a:r>
              <a:rPr lang="en-US" sz="2400" dirty="0"/>
              <a:t>We divided this project into 4 major modules </a:t>
            </a:r>
          </a:p>
          <a:p>
            <a:pPr marL="285750" indent="-285750">
              <a:buFont typeface="Wingdings"/>
              <a:buChar char="Ø"/>
            </a:pPr>
            <a:r>
              <a:rPr lang="en-US" sz="2400" dirty="0">
                <a:ea typeface="+mn-lt"/>
                <a:cs typeface="+mn-lt"/>
              </a:rPr>
              <a:t>   SLAM(3D)</a:t>
            </a:r>
            <a:endParaRPr lang="en-US" sz="2400" dirty="0"/>
          </a:p>
          <a:p>
            <a:pPr marL="285750" indent="-285750">
              <a:buFont typeface="Wingdings"/>
              <a:buChar char="Ø"/>
            </a:pPr>
            <a:r>
              <a:rPr lang="en-US" sz="2400" dirty="0">
                <a:ea typeface="+mn-lt"/>
                <a:cs typeface="+mn-lt"/>
              </a:rPr>
              <a:t>   Indoor Localization and Positioning </a:t>
            </a:r>
          </a:p>
          <a:p>
            <a:pPr marL="285750" indent="-285750">
              <a:buFont typeface="Wingdings"/>
              <a:buChar char="Ø"/>
            </a:pPr>
            <a:r>
              <a:rPr lang="en-US" sz="2400" dirty="0">
                <a:ea typeface="+mn-lt"/>
                <a:cs typeface="+mn-lt"/>
              </a:rPr>
              <a:t>   Path Planning</a:t>
            </a:r>
            <a:endParaRPr lang="en-US" sz="2400" dirty="0"/>
          </a:p>
          <a:p>
            <a:pPr marL="285750" indent="-285750">
              <a:buFont typeface="Wingdings"/>
              <a:buChar char="Ø"/>
            </a:pPr>
            <a:r>
              <a:rPr lang="en-US" sz="2400" dirty="0"/>
              <a:t>   </a:t>
            </a:r>
            <a:r>
              <a:rPr lang="en-US" sz="2400" dirty="0">
                <a:ea typeface="+mn-lt"/>
                <a:cs typeface="+mn-lt"/>
              </a:rPr>
              <a:t>Obstacle Avoidance</a:t>
            </a:r>
            <a:endParaRPr lang="en-US" sz="2400" dirty="0"/>
          </a:p>
        </p:txBody>
      </p:sp>
      <p:pic>
        <p:nvPicPr>
          <p:cNvPr id="4" name="Picture 4" descr="A picture containing indoor&#10;&#10;Description automatically generated">
            <a:extLst>
              <a:ext uri="{FF2B5EF4-FFF2-40B4-BE49-F238E27FC236}">
                <a16:creationId xmlns:a16="http://schemas.microsoft.com/office/drawing/2014/main" id="{BC7D7DF5-A964-48E0-A47E-412C9E9A0CAC}"/>
              </a:ext>
            </a:extLst>
          </p:cNvPr>
          <p:cNvPicPr>
            <a:picLocks noChangeAspect="1"/>
          </p:cNvPicPr>
          <p:nvPr/>
        </p:nvPicPr>
        <p:blipFill rotWithShape="1">
          <a:blip r:embed="rId2"/>
          <a:srcRect l="7822" r="642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9982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5383C4-581B-423D-B915-438104F7DD1F}"/>
              </a:ext>
            </a:extLst>
          </p:cNvPr>
          <p:cNvSpPr txBox="1"/>
          <p:nvPr/>
        </p:nvSpPr>
        <p:spPr>
          <a:xfrm>
            <a:off x="630936" y="640080"/>
            <a:ext cx="4818888" cy="148132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600">
                <a:latin typeface="+mj-lt"/>
                <a:ea typeface="+mj-ea"/>
                <a:cs typeface="+mj-cs"/>
              </a:rPr>
              <a:t>SLAM</a:t>
            </a: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760AF8-FBDE-4F11-9277-10F7A3EFA33C}"/>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2800" dirty="0"/>
              <a:t>SLAM stands for Simultaneous Localization and Mapping, which means mapping the local environment around it and localizing itself in the map it captured.</a:t>
            </a:r>
          </a:p>
          <a:p>
            <a:pPr indent="-228600">
              <a:lnSpc>
                <a:spcPct val="110000"/>
              </a:lnSpc>
              <a:spcAft>
                <a:spcPts val="600"/>
              </a:spcAft>
              <a:buFont typeface="Arial" panose="020B0604020202020204" pitchFamily="34" charset="0"/>
              <a:buChar char="•"/>
            </a:pPr>
            <a:r>
              <a:rPr lang="en-US" sz="2800" dirty="0"/>
              <a:t>  For doing this task, we are using depth camera</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6">
            <a:extLst>
              <a:ext uri="{FF2B5EF4-FFF2-40B4-BE49-F238E27FC236}">
                <a16:creationId xmlns:a16="http://schemas.microsoft.com/office/drawing/2014/main" id="{0494C016-1179-4A42-BBD5-32C9B0B63D5C}"/>
              </a:ext>
            </a:extLst>
          </p:cNvPr>
          <p:cNvPicPr>
            <a:picLocks noChangeAspect="1"/>
          </p:cNvPicPr>
          <p:nvPr/>
        </p:nvPicPr>
        <p:blipFill>
          <a:blip r:embed="rId4"/>
          <a:stretch>
            <a:fillRect/>
          </a:stretch>
        </p:blipFill>
        <p:spPr>
          <a:xfrm>
            <a:off x="6099048" y="2460033"/>
            <a:ext cx="5458968" cy="1937933"/>
          </a:xfrm>
          <a:prstGeom prst="rect">
            <a:avLst/>
          </a:prstGeom>
        </p:spPr>
      </p:pic>
    </p:spTree>
    <p:extLst>
      <p:ext uri="{BB962C8B-B14F-4D97-AF65-F5344CB8AC3E}">
        <p14:creationId xmlns:p14="http://schemas.microsoft.com/office/powerpoint/2010/main" val="179497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eginner's guide to depth (Updated) – Intel® RealSense™ Depth and Tracking  Cameras">
            <a:extLst>
              <a:ext uri="{FF2B5EF4-FFF2-40B4-BE49-F238E27FC236}">
                <a16:creationId xmlns:a16="http://schemas.microsoft.com/office/drawing/2014/main" id="{E61B2654-AA37-4D01-970D-02C1C6568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13" y="1713390"/>
            <a:ext cx="11717774" cy="395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87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243F0484-09C0-4A9E-B680-C6274211F31F}"/>
              </a:ext>
            </a:extLst>
          </p:cNvPr>
          <p:cNvPicPr>
            <a:picLocks noChangeAspect="1"/>
          </p:cNvPicPr>
          <p:nvPr/>
        </p:nvPicPr>
        <p:blipFill rotWithShape="1">
          <a:blip r:embed="rId2"/>
          <a:srcRect t="3555" r="1" b="1901"/>
          <a:stretch/>
        </p:blipFill>
        <p:spPr>
          <a:xfrm>
            <a:off x="1394065" y="859758"/>
            <a:ext cx="10220298" cy="5434050"/>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
        <p:nvSpPr>
          <p:cNvPr id="3" name="TextBox 2">
            <a:extLst>
              <a:ext uri="{FF2B5EF4-FFF2-40B4-BE49-F238E27FC236}">
                <a16:creationId xmlns:a16="http://schemas.microsoft.com/office/drawing/2014/main" id="{5008D51C-8372-413E-A612-B34FF05F41FA}"/>
              </a:ext>
            </a:extLst>
          </p:cNvPr>
          <p:cNvSpPr txBox="1"/>
          <p:nvPr/>
        </p:nvSpPr>
        <p:spPr>
          <a:xfrm>
            <a:off x="794657" y="250371"/>
            <a:ext cx="4561113" cy="606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Final 3d map looks like</a:t>
            </a:r>
          </a:p>
        </p:txBody>
      </p:sp>
    </p:spTree>
    <p:extLst>
      <p:ext uri="{BB962C8B-B14F-4D97-AF65-F5344CB8AC3E}">
        <p14:creationId xmlns:p14="http://schemas.microsoft.com/office/powerpoint/2010/main" val="152485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D5809BEA-593C-4C14-892C-870D4325D8EE}"/>
              </a:ext>
            </a:extLst>
          </p:cNvPr>
          <p:cNvPicPr>
            <a:picLocks noChangeAspect="1"/>
          </p:cNvPicPr>
          <p:nvPr/>
        </p:nvPicPr>
        <p:blipFill rotWithShape="1">
          <a:blip r:embed="rId2"/>
          <a:srcRect t="3137" r="-2" b="1246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735B4EE-BC6B-474C-93CE-8E55E48AFF2C}"/>
              </a:ext>
            </a:extLst>
          </p:cNvPr>
          <p:cNvSpPr txBox="1"/>
          <p:nvPr/>
        </p:nvSpPr>
        <p:spPr>
          <a:xfrm>
            <a:off x="477981" y="1122362"/>
            <a:ext cx="4023360" cy="280221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800" dirty="0">
                <a:solidFill>
                  <a:schemeClr val="bg1"/>
                </a:solidFill>
                <a:latin typeface="+mj-lt"/>
                <a:ea typeface="+mj-ea"/>
                <a:cs typeface="+mj-cs"/>
              </a:rPr>
              <a:t>INDOOR LOCALIZATION AND Positioning:</a:t>
            </a:r>
          </a:p>
        </p:txBody>
      </p:sp>
    </p:spTree>
    <p:extLst>
      <p:ext uri="{BB962C8B-B14F-4D97-AF65-F5344CB8AC3E}">
        <p14:creationId xmlns:p14="http://schemas.microsoft.com/office/powerpoint/2010/main" val="4232062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shape&#10;&#10;Description automatically generated">
            <a:extLst>
              <a:ext uri="{FF2B5EF4-FFF2-40B4-BE49-F238E27FC236}">
                <a16:creationId xmlns:a16="http://schemas.microsoft.com/office/drawing/2014/main" id="{5BE2E3C6-2F78-450D-85BF-91620FF4DCA6}"/>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7"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022A17-05C3-4755-BEAD-2BEE15BDEAE3}"/>
              </a:ext>
            </a:extLst>
          </p:cNvPr>
          <p:cNvSpPr txBox="1"/>
          <p:nvPr/>
        </p:nvSpPr>
        <p:spPr>
          <a:xfrm>
            <a:off x="838200" y="2004446"/>
            <a:ext cx="10515600" cy="41768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110000"/>
              </a:lnSpc>
              <a:spcAft>
                <a:spcPts val="600"/>
              </a:spcAft>
              <a:buFont typeface="Arial" panose="020B0604020202020204" pitchFamily="34" charset="0"/>
              <a:buChar char="•"/>
            </a:pPr>
            <a:r>
              <a:rPr lang="en-US" sz="2800" dirty="0"/>
              <a:t>By SLAM, now we have whole map of environment.</a:t>
            </a:r>
          </a:p>
          <a:p>
            <a:pPr indent="-228600">
              <a:lnSpc>
                <a:spcPct val="110000"/>
              </a:lnSpc>
              <a:spcAft>
                <a:spcPts val="600"/>
              </a:spcAft>
              <a:buFont typeface="Arial" panose="020B0604020202020204" pitchFamily="34" charset="0"/>
              <a:buChar char="•"/>
            </a:pPr>
            <a:r>
              <a:rPr lang="en-US" sz="2800" dirty="0"/>
              <a:t>The data from odometry is not accurate, sometimes we track wrong location of our drone in environment due to these erroneous odometry data, it is very hard for tracking the drone location accurately by using odometry data.</a:t>
            </a:r>
          </a:p>
          <a:p>
            <a:pPr indent="-228600">
              <a:lnSpc>
                <a:spcPct val="110000"/>
              </a:lnSpc>
              <a:spcAft>
                <a:spcPts val="600"/>
              </a:spcAft>
              <a:buFont typeface="Arial" panose="020B0604020202020204" pitchFamily="34" charset="0"/>
              <a:buChar char="•"/>
            </a:pPr>
            <a:r>
              <a:rPr lang="en-US" sz="2800" dirty="0"/>
              <a:t>This is one of the major and interesting problem to tackle.</a:t>
            </a:r>
          </a:p>
          <a:p>
            <a:pPr>
              <a:lnSpc>
                <a:spcPct val="110000"/>
              </a:lnSpc>
              <a:spcAft>
                <a:spcPts val="600"/>
              </a:spcAft>
            </a:pPr>
            <a:endParaRPr lang="en-US" sz="2800" dirty="0"/>
          </a:p>
          <a:p>
            <a:pPr>
              <a:lnSpc>
                <a:spcPct val="110000"/>
              </a:lnSpc>
              <a:spcAft>
                <a:spcPts val="600"/>
              </a:spcAft>
            </a:pPr>
            <a:r>
              <a:rPr lang="en-US" sz="2800" dirty="0"/>
              <a:t> AMCL is one of the best technique to use to tackle the localization problem.</a:t>
            </a:r>
          </a:p>
          <a:p>
            <a:pPr indent="-228600">
              <a:lnSpc>
                <a:spcPct val="110000"/>
              </a:lnSpc>
              <a:spcAft>
                <a:spcPts val="600"/>
              </a:spcAft>
              <a:buFont typeface="Arial" panose="020B0604020202020204" pitchFamily="34" charset="0"/>
              <a:buChar char="•"/>
            </a:pPr>
            <a:r>
              <a:rPr lang="en-US" sz="2800" dirty="0"/>
              <a:t> AMCL means Adaptive Monte Carlo Localization. This is probabilistic way of approach for localizing robots in known environment.</a:t>
            </a:r>
          </a:p>
          <a:p>
            <a:pPr indent="-228600">
              <a:lnSpc>
                <a:spcPct val="11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0523388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713</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The Hand Bold</vt:lpstr>
      <vt:lpstr>The Serif Hand Black</vt:lpstr>
      <vt:lpstr>Vijaya</vt:lpstr>
      <vt:lpstr>Wingdings</vt:lpstr>
      <vt:lpstr>SketchyVTI</vt:lpstr>
      <vt:lpstr>4i InNDrone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sai koushik</cp:lastModifiedBy>
  <cp:revision>792</cp:revision>
  <dcterms:created xsi:type="dcterms:W3CDTF">2021-05-10T07:26:55Z</dcterms:created>
  <dcterms:modified xsi:type="dcterms:W3CDTF">2021-05-11T17:23:01Z</dcterms:modified>
</cp:coreProperties>
</file>